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8594-128D-6D41-BAD7-539A2B648FA1}" type="datetimeFigureOut">
              <a:rPr lang="en-US" smtClean="0"/>
              <a:pPr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04B30-1050-2D42-8DC0-C475F05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istory1900s.about.com/od/1910s/a/WWI-Timeline.htm" TargetMode="External"/><Relationship Id="rId3" Type="http://schemas.openxmlformats.org/officeDocument/2006/relationships/hyperlink" Target="http://www.austro-hungarian-army.co.uk/sturmtruppen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World War 1 timeline	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halkduster"/>
                <a:cs typeface="Chalkduster"/>
              </a:rPr>
              <a:t>Nicole </a:t>
            </a:r>
            <a:r>
              <a:rPr lang="en-US" dirty="0" err="1" smtClean="0">
                <a:solidFill>
                  <a:schemeClr val="tx1"/>
                </a:solidFill>
                <a:latin typeface="Chalkduster"/>
                <a:cs typeface="Chalkduster"/>
              </a:rPr>
              <a:t>Lamoureux</a:t>
            </a:r>
            <a:endParaRPr lang="en-US" dirty="0">
              <a:solidFill>
                <a:schemeClr val="tx1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Work Cited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2282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Information and slide one: </a:t>
            </a:r>
            <a:r>
              <a:rPr lang="en-US" dirty="0"/>
              <a:t>"WWI Timeline - 1914 to 1918." </a:t>
            </a:r>
            <a:r>
              <a:rPr lang="en-US" i="1" dirty="0"/>
              <a:t>20th Century History</a:t>
            </a:r>
            <a:r>
              <a:rPr lang="en-US" dirty="0"/>
              <a:t>. Web. 16 Feb. 2012.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://history1900s.about.com/od/1910s/a/WWI-</a:t>
            </a:r>
            <a:r>
              <a:rPr lang="en-US" dirty="0" smtClean="0">
                <a:hlinkClick r:id="rId2"/>
              </a:rPr>
              <a:t>Timeline.htm</a:t>
            </a:r>
            <a:r>
              <a:rPr lang="en-US" dirty="0" smtClean="0"/>
              <a:t>.</a:t>
            </a:r>
            <a:r>
              <a:rPr lang="en-US" dirty="0" smtClean="0"/>
              <a:t> </a:t>
            </a:r>
            <a:endParaRPr lang="en-US" dirty="0" smtClean="0"/>
          </a:p>
          <a:p>
            <a:r>
              <a:rPr lang="en-US" dirty="0" err="1" smtClean="0"/>
              <a:t>Ortner</a:t>
            </a:r>
            <a:r>
              <a:rPr lang="en-US" dirty="0" smtClean="0"/>
              <a:t>, Christian. "Austro-Hungarian Army - Austro-Hungarian Assault Formations during World War I." </a:t>
            </a:r>
            <a:r>
              <a:rPr lang="en-US" i="1" dirty="0" smtClean="0"/>
              <a:t>Austro-Hungarian Land Forces 1848-1918</a:t>
            </a:r>
            <a:r>
              <a:rPr lang="en-US" dirty="0" smtClean="0"/>
              <a:t>. Web. 16 Feb. 2012.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://www.austro-hungarian-army.co.uk/</a:t>
            </a:r>
            <a:r>
              <a:rPr lang="en-US" dirty="0" smtClean="0">
                <a:hlinkClick r:id="rId3"/>
              </a:rPr>
              <a:t>sturmtruppen.html</a:t>
            </a:r>
            <a:r>
              <a:rPr lang="en-US" dirty="0" smtClean="0"/>
              <a:t>. </a:t>
            </a:r>
            <a:endParaRPr lang="en-US" dirty="0" smtClean="0"/>
          </a:p>
          <a:p>
            <a:r>
              <a:rPr lang="en-US" dirty="0" smtClean="0"/>
              <a:t>"Woodrow Wilson." </a:t>
            </a:r>
            <a:r>
              <a:rPr lang="en-US" i="1" dirty="0" smtClean="0"/>
              <a:t>The White House</a:t>
            </a:r>
            <a:r>
              <a:rPr lang="en-US" dirty="0" smtClean="0"/>
              <a:t>. Web. 16 Feb. 2012. &lt;http://</a:t>
            </a:r>
            <a:r>
              <a:rPr lang="en-US" dirty="0" err="1" smtClean="0"/>
              <a:t>www.whitehouse.gov/about/presidents/woodrowwilson</a:t>
            </a:r>
            <a:r>
              <a:rPr lang="en-US" dirty="0" smtClean="0"/>
              <a:t>&gt;.</a:t>
            </a:r>
            <a:endParaRPr lang="en-US" dirty="0" smtClean="0"/>
          </a:p>
          <a:p>
            <a:r>
              <a:rPr lang="en-US" dirty="0" smtClean="0"/>
              <a:t>"Tsar Nicholas II : Biography." </a:t>
            </a:r>
            <a:r>
              <a:rPr lang="en-US" i="1" dirty="0" smtClean="0"/>
              <a:t>Spartacus Educational</a:t>
            </a:r>
            <a:r>
              <a:rPr lang="en-US" dirty="0" smtClean="0"/>
              <a:t>. Web. 16 Feb. 2012. &lt;http://</a:t>
            </a:r>
            <a:r>
              <a:rPr lang="en-US" dirty="0" err="1" smtClean="0"/>
              <a:t>www.spartacus.schoolnet.co.uk/FWWtsar.htm</a:t>
            </a:r>
            <a:r>
              <a:rPr lang="en-US" dirty="0" smtClean="0"/>
              <a:t>&gt;.</a:t>
            </a:r>
            <a:endParaRPr lang="en-US" dirty="0" smtClean="0"/>
          </a:p>
          <a:p>
            <a:r>
              <a:rPr lang="en-US" dirty="0" smtClean="0"/>
              <a:t>"Treaty of Versailles, 1919." </a:t>
            </a:r>
            <a:r>
              <a:rPr lang="en-US" i="1" dirty="0" smtClean="0"/>
              <a:t>United States Holocaust Memorial Museum</a:t>
            </a:r>
            <a:r>
              <a:rPr lang="en-US" dirty="0" smtClean="0"/>
              <a:t>. Web. 16 Feb. 2012. &lt;http://</a:t>
            </a:r>
            <a:r>
              <a:rPr lang="en-US" dirty="0" err="1" smtClean="0"/>
              <a:t>www.ushmm.org/wlc/en/article.php?ModuleId</a:t>
            </a:r>
            <a:r>
              <a:rPr lang="en-US" dirty="0" smtClean="0"/>
              <a:t>=10005425&gt;.</a:t>
            </a:r>
            <a:endParaRPr lang="en-US" dirty="0" smtClean="0"/>
          </a:p>
          <a:p>
            <a:r>
              <a:rPr lang="en-US" dirty="0" smtClean="0"/>
              <a:t> "World War I Picture - World War I Soldiers Repairing a Trench After a Bomb Explosion." </a:t>
            </a:r>
            <a:r>
              <a:rPr lang="en-US" i="1" dirty="0" smtClean="0"/>
              <a:t>20th Century History</a:t>
            </a:r>
            <a:r>
              <a:rPr lang="en-US" dirty="0" smtClean="0"/>
              <a:t>. Web. 16 Feb. 2012. &lt;http://history1900s.about.com/library/photos/blywwi15.htm&gt;.</a:t>
            </a:r>
          </a:p>
          <a:p>
            <a:r>
              <a:rPr lang="en-US" dirty="0" smtClean="0"/>
              <a:t> 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June 28, 1914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Archduke Franz Ferdinand and wife assassinated by Serbian nationalist </a:t>
            </a:r>
            <a:r>
              <a:rPr lang="en-US" dirty="0" err="1" smtClean="0">
                <a:solidFill>
                  <a:srgbClr val="FF0000"/>
                </a:solidFill>
              </a:rPr>
              <a:t>Gavrilo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Princip</a:t>
            </a:r>
            <a:r>
              <a:rPr lang="en-US" dirty="0" smtClean="0">
                <a:solidFill>
                  <a:srgbClr val="FF0000"/>
                </a:solidFill>
              </a:rPr>
              <a:t> while visiting Sarajevo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July 28</a:t>
            </a:r>
            <a:r>
              <a:rPr lang="en-US" baseline="30000" dirty="0" smtClean="0">
                <a:latin typeface="Chalkduster"/>
                <a:cs typeface="Chalkduster"/>
              </a:rPr>
              <a:t>th</a:t>
            </a:r>
            <a:r>
              <a:rPr lang="en-US" dirty="0" smtClean="0">
                <a:latin typeface="Chalkduster"/>
                <a:cs typeface="Chalkduster"/>
              </a:rPr>
              <a:t>, August 1</a:t>
            </a:r>
            <a:r>
              <a:rPr lang="en-US" baseline="30000" dirty="0" smtClean="0">
                <a:latin typeface="Chalkduster"/>
                <a:cs typeface="Chalkduster"/>
              </a:rPr>
              <a:t>st</a:t>
            </a:r>
            <a:r>
              <a:rPr lang="en-US" dirty="0" smtClean="0">
                <a:latin typeface="Chalkduster"/>
                <a:cs typeface="Chalkduster"/>
              </a:rPr>
              <a:t>, 3</a:t>
            </a:r>
            <a:r>
              <a:rPr lang="en-US" baseline="30000" dirty="0" smtClean="0">
                <a:latin typeface="Chalkduster"/>
                <a:cs typeface="Chalkduster"/>
              </a:rPr>
              <a:t>rd</a:t>
            </a:r>
            <a:r>
              <a:rPr lang="en-US" dirty="0" smtClean="0">
                <a:latin typeface="Chalkduster"/>
                <a:cs typeface="Chalkduster"/>
              </a:rPr>
              <a:t>, 4</a:t>
            </a:r>
            <a:r>
              <a:rPr lang="en-US" baseline="30000" dirty="0" smtClean="0">
                <a:latin typeface="Chalkduster"/>
                <a:cs typeface="Chalkduster"/>
              </a:rPr>
              <a:t>th</a:t>
            </a:r>
            <a:r>
              <a:rPr lang="en-US" dirty="0" smtClean="0">
                <a:latin typeface="Chalkduster"/>
                <a:cs typeface="Chalkduster"/>
              </a:rPr>
              <a:t>, and 6</a:t>
            </a:r>
            <a:r>
              <a:rPr lang="en-US" baseline="30000" dirty="0" smtClean="0">
                <a:latin typeface="Chalkduster"/>
                <a:cs typeface="Chalkduster"/>
              </a:rPr>
              <a:t>th</a:t>
            </a:r>
            <a:r>
              <a:rPr lang="en-US" dirty="0" smtClean="0">
                <a:latin typeface="Chalkduster"/>
                <a:cs typeface="Chalkduster"/>
              </a:rPr>
              <a:t>  1914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Austria- Hungary declares war on Serbia </a:t>
            </a:r>
          </a:p>
          <a:p>
            <a:r>
              <a:rPr lang="en-US" dirty="0" smtClean="0"/>
              <a:t>Germany declares war on France</a:t>
            </a:r>
          </a:p>
          <a:p>
            <a:r>
              <a:rPr lang="en-US" dirty="0" smtClean="0"/>
              <a:t>The United Kingdom declares war on Germany, after Germany invades Belgium </a:t>
            </a:r>
          </a:p>
          <a:p>
            <a:r>
              <a:rPr lang="en-US" dirty="0" smtClean="0"/>
              <a:t>Austria-Hungary declares war on Russia and Serbia declares war on Germany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1914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August 19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President </a:t>
            </a:r>
            <a:r>
              <a:rPr lang="en-US" dirty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oodrow Wilson announces the U.S. will remain neutral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September 5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The first battle of the Marne begins. Trench warfare begins as soldiers on both sides dig in.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1915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February 4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 Germany declares “war zone”  around Great Britain, essentially effecting submarine blockades where even neutral merchant vessels were potential targets.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February 19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 The Dardanelles Campaign begins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April 22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, The second Battle of Ypres begins. It is a major turning point in the battle where Germany starts to use poison gas.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September 5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Tsar Nicholas the second takes control over Russia’s army.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1916	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lkduster"/>
                <a:cs typeface="Chalkduster"/>
              </a:rPr>
              <a:t>February 21</a:t>
            </a:r>
            <a:r>
              <a:rPr lang="en-US" baseline="30000" dirty="0" smtClean="0">
                <a:solidFill>
                  <a:schemeClr val="bg1"/>
                </a:solidFill>
                <a:latin typeface="Chalkduster"/>
                <a:cs typeface="Chalkduster"/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, The Battle of Verdun begins. This was the longest and bloodiest battles of the war</a:t>
            </a:r>
          </a:p>
          <a:p>
            <a:r>
              <a:rPr lang="en-US" dirty="0" smtClean="0">
                <a:solidFill>
                  <a:schemeClr val="bg1"/>
                </a:solidFill>
                <a:latin typeface="Chalkduster"/>
                <a:cs typeface="Chalkduster"/>
              </a:rPr>
              <a:t>May 31</a:t>
            </a:r>
            <a:r>
              <a:rPr lang="en-US" baseline="30000" dirty="0" smtClean="0">
                <a:solidFill>
                  <a:schemeClr val="bg1"/>
                </a:solidFill>
                <a:latin typeface="Chalkduster"/>
                <a:cs typeface="Chalkduster"/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, the Battle of Jutland, the major naval battle of the war begins</a:t>
            </a:r>
          </a:p>
          <a:p>
            <a:r>
              <a:rPr lang="en-US" dirty="0" smtClean="0">
                <a:solidFill>
                  <a:schemeClr val="bg1"/>
                </a:solidFill>
                <a:latin typeface="Chalkduster"/>
                <a:cs typeface="Chalkduster"/>
              </a:rPr>
              <a:t>July 1</a:t>
            </a:r>
            <a:r>
              <a:rPr lang="en-US" baseline="30000" dirty="0" smtClean="0">
                <a:solidFill>
                  <a:schemeClr val="bg1"/>
                </a:solidFill>
                <a:latin typeface="Chalkduster"/>
                <a:cs typeface="Chalkduster"/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, The Battle of the Somme begins. Tanks are first introduced in this battle.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1917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January 19</a:t>
            </a:r>
            <a:r>
              <a:rPr lang="en-US" baseline="30000" dirty="0" smtClean="0">
                <a:latin typeface="Chalkduster"/>
                <a:cs typeface="Chalkduster"/>
              </a:rPr>
              <a:t>th</a:t>
            </a:r>
            <a:r>
              <a:rPr lang="en-US" dirty="0" smtClean="0"/>
              <a:t>, Germany sends the secret Zimmerman Telegram, that in turn pulls Mexico into the war. </a:t>
            </a:r>
          </a:p>
          <a:p>
            <a:r>
              <a:rPr lang="en-US" dirty="0" smtClean="0">
                <a:latin typeface="Chalkduster"/>
                <a:cs typeface="Chalkduster"/>
              </a:rPr>
              <a:t>April 6</a:t>
            </a:r>
            <a:r>
              <a:rPr lang="en-US" baseline="30000" dirty="0" smtClean="0">
                <a:latin typeface="Chalkduster"/>
                <a:cs typeface="Chalkduster"/>
              </a:rPr>
              <a:t>th</a:t>
            </a:r>
            <a:r>
              <a:rPr lang="en-US" dirty="0" smtClean="0"/>
              <a:t>, The United States Declares war on Germany</a:t>
            </a:r>
          </a:p>
          <a:p>
            <a:r>
              <a:rPr lang="en-US" dirty="0" smtClean="0">
                <a:latin typeface="Chalkduster"/>
                <a:cs typeface="Chalkduster"/>
              </a:rPr>
              <a:t>December 17</a:t>
            </a:r>
            <a:r>
              <a:rPr lang="en-US" baseline="30000" dirty="0" smtClean="0">
                <a:latin typeface="Chalkduster"/>
                <a:cs typeface="Chalkduster"/>
              </a:rPr>
              <a:t>th</a:t>
            </a:r>
            <a:r>
              <a:rPr lang="en-US" dirty="0" smtClean="0"/>
              <a:t>, The armistice agreed between the new Russian government and the Central Powers goes into effect.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1918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January 8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 President Woodrow Wilson issues his Fourteen Points 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March 3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rd</a:t>
            </a:r>
            <a:r>
              <a:rPr lang="en-US" dirty="0" smtClean="0">
                <a:solidFill>
                  <a:srgbClr val="FF0000"/>
                </a:solidFill>
              </a:rPr>
              <a:t>, Russia signs the Treaty of Brest </a:t>
            </a:r>
            <a:r>
              <a:rPr lang="en-US" dirty="0" err="1" smtClean="0">
                <a:solidFill>
                  <a:srgbClr val="FF0000"/>
                </a:solidFill>
              </a:rPr>
              <a:t>Litovsk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July 15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 The second battle of the Marne Begins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November 11</a:t>
            </a:r>
            <a:r>
              <a:rPr lang="en-US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 Germany signs the armistice at Compiegne, France.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1919	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halkduster"/>
                <a:cs typeface="Chalkduster"/>
              </a:rPr>
              <a:t>June 28</a:t>
            </a:r>
            <a:r>
              <a:rPr lang="en-US" baseline="30000" dirty="0" smtClean="0">
                <a:solidFill>
                  <a:schemeClr val="bg1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halkduster"/>
                <a:cs typeface="Chalkduster"/>
              </a:rPr>
              <a:t>, </a:t>
            </a:r>
            <a:r>
              <a:rPr lang="en-US" dirty="0" smtClean="0">
                <a:solidFill>
                  <a:schemeClr val="bg1"/>
                </a:solidFill>
                <a:cs typeface="Chalkduster"/>
              </a:rPr>
              <a:t>The Treaty of </a:t>
            </a:r>
            <a:r>
              <a:rPr lang="en-US" dirty="0">
                <a:solidFill>
                  <a:schemeClr val="bg1"/>
                </a:solidFill>
                <a:cs typeface="Chalkduster"/>
              </a:rPr>
              <a:t>V</a:t>
            </a:r>
            <a:r>
              <a:rPr lang="en-US" dirty="0" smtClean="0">
                <a:solidFill>
                  <a:schemeClr val="bg1"/>
                </a:solidFill>
                <a:cs typeface="Chalkduster"/>
              </a:rPr>
              <a:t>ersailles </a:t>
            </a:r>
            <a:r>
              <a:rPr lang="en-US" dirty="0" err="1" smtClean="0">
                <a:solidFill>
                  <a:schemeClr val="bg1"/>
                </a:solidFill>
                <a:cs typeface="Chalkduster"/>
              </a:rPr>
              <a:t>officailyl</a:t>
            </a:r>
            <a:r>
              <a:rPr lang="en-US" dirty="0" smtClean="0">
                <a:solidFill>
                  <a:schemeClr val="bg1"/>
                </a:solidFill>
                <a:cs typeface="Chalkduster"/>
              </a:rPr>
              <a:t> ends the war! </a:t>
            </a:r>
            <a:endParaRPr lang="en-US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106</TotalTime>
  <Words>590</Words>
  <Application>Microsoft Macintosh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World War 1 timeline </vt:lpstr>
      <vt:lpstr>June 28, 1914</vt:lpstr>
      <vt:lpstr>July 28th, August 1st, 3rd, 4th, and 6th  1914</vt:lpstr>
      <vt:lpstr>1914</vt:lpstr>
      <vt:lpstr>1915</vt:lpstr>
      <vt:lpstr>1916 </vt:lpstr>
      <vt:lpstr>1917</vt:lpstr>
      <vt:lpstr>1918</vt:lpstr>
      <vt:lpstr>1919 </vt:lpstr>
      <vt:lpstr>Work Cited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1 timeline </dc:title>
  <dc:creator>1400362</dc:creator>
  <cp:lastModifiedBy>1400362</cp:lastModifiedBy>
  <cp:revision>2</cp:revision>
  <dcterms:created xsi:type="dcterms:W3CDTF">2012-02-16T18:50:36Z</dcterms:created>
  <dcterms:modified xsi:type="dcterms:W3CDTF">2012-02-16T19:08:51Z</dcterms:modified>
</cp:coreProperties>
</file>